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9" r:id="rId10"/>
    <p:sldId id="266" r:id="rId11"/>
    <p:sldId id="267" r:id="rId12"/>
    <p:sldId id="264" r:id="rId13"/>
    <p:sldId id="265" r:id="rId14"/>
    <p:sldId id="271" r:id="rId15"/>
    <p:sldId id="270" r:id="rId16"/>
    <p:sldId id="272" r:id="rId17"/>
  </p:sldIdLst>
  <p:sldSz cx="9144000" cy="5143500" type="screen16x9"/>
  <p:notesSz cx="6858000" cy="9144000"/>
  <p:embeddedFontLst>
    <p:embeddedFont>
      <p:font typeface="Roboto" panose="02000000000000000000" pitchFamily="2" charset="0"/>
      <p:regular r:id="rId19"/>
      <p:bold r:id="rId20"/>
      <p:italic r:id="rId21"/>
      <p:boldItalic r:id="rId22"/>
    </p:embeddedFont>
    <p:embeddedFont>
      <p:font typeface="Roboto Slab" pitchFamily="2"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0"/>
  </p:normalViewPr>
  <p:slideViewPr>
    <p:cSldViewPr snapToGrid="0">
      <p:cViewPr varScale="1">
        <p:scale>
          <a:sx n="148" d="100"/>
          <a:sy n="148" d="100"/>
        </p:scale>
        <p:origin x="50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9a9e46bdbc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9a9e46bdbc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9e09d057d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9e09d057d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9a9e46bdbc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9a9e46bdbc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9a9e46bdbc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9a9e46bdbc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0377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9a9e46bdbc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9a9e46bdbc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lang="en-US" altLang="zh-CN" dirty="0"/>
          </a:p>
        </p:txBody>
      </p:sp>
    </p:spTree>
    <p:extLst>
      <p:ext uri="{BB962C8B-B14F-4D97-AF65-F5344CB8AC3E}">
        <p14:creationId xmlns:p14="http://schemas.microsoft.com/office/powerpoint/2010/main" val="3905624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9a9e46bdbc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9a9e46bdbc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lang="en-US" altLang="zh-CN" dirty="0"/>
          </a:p>
        </p:txBody>
      </p:sp>
    </p:spTree>
    <p:extLst>
      <p:ext uri="{BB962C8B-B14F-4D97-AF65-F5344CB8AC3E}">
        <p14:creationId xmlns:p14="http://schemas.microsoft.com/office/powerpoint/2010/main" val="223900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9a9e46bdb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9a9e46bdb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9a9e46bdb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9a9e46bdb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9a9e46bdbc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9a9e46bdbc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lang="en-US" altLang="zh-C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9a9e46bdb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9a9e46bdb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9a9e46bdbc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9a9e46bdb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9a9e46bdb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9a9e46bdbc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pPr>
            <a:endParaRPr lang="en-US" altLang="zh-CN" sz="1500" dirty="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9a9e46bdbc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9a9e46bdb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9a9e46bdbc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9a9e46bdbc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ltLang="zh-CN" dirty="0"/>
              <a:t>\</a:t>
            </a:r>
            <a:endParaRPr dirty="0"/>
          </a:p>
        </p:txBody>
      </p:sp>
    </p:spTree>
    <p:extLst>
      <p:ext uri="{BB962C8B-B14F-4D97-AF65-F5344CB8AC3E}">
        <p14:creationId xmlns:p14="http://schemas.microsoft.com/office/powerpoint/2010/main" val="1695081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3000"/>
              <a:buNone/>
              <a:defRPr sz="13000">
                <a:solidFill>
                  <a:schemeClr val="accent5"/>
                </a:solidFill>
              </a:defRPr>
            </a:lvl1pPr>
            <a:lvl2pPr lvl="1" algn="ctr" rtl="0">
              <a:spcBef>
                <a:spcPts val="0"/>
              </a:spcBef>
              <a:spcAft>
                <a:spcPts val="0"/>
              </a:spcAft>
              <a:buClr>
                <a:schemeClr val="accent5"/>
              </a:buClr>
              <a:buSzPts val="13000"/>
              <a:buNone/>
              <a:defRPr sz="13000">
                <a:solidFill>
                  <a:schemeClr val="accent5"/>
                </a:solidFill>
              </a:defRPr>
            </a:lvl2pPr>
            <a:lvl3pPr lvl="2" algn="ctr" rtl="0">
              <a:spcBef>
                <a:spcPts val="0"/>
              </a:spcBef>
              <a:spcAft>
                <a:spcPts val="0"/>
              </a:spcAft>
              <a:buClr>
                <a:schemeClr val="accent5"/>
              </a:buClr>
              <a:buSzPts val="13000"/>
              <a:buNone/>
              <a:defRPr sz="13000">
                <a:solidFill>
                  <a:schemeClr val="accent5"/>
                </a:solidFill>
              </a:defRPr>
            </a:lvl3pPr>
            <a:lvl4pPr lvl="3" algn="ctr" rtl="0">
              <a:spcBef>
                <a:spcPts val="0"/>
              </a:spcBef>
              <a:spcAft>
                <a:spcPts val="0"/>
              </a:spcAft>
              <a:buClr>
                <a:schemeClr val="accent5"/>
              </a:buClr>
              <a:buSzPts val="13000"/>
              <a:buNone/>
              <a:defRPr sz="13000">
                <a:solidFill>
                  <a:schemeClr val="accent5"/>
                </a:solidFill>
              </a:defRPr>
            </a:lvl4pPr>
            <a:lvl5pPr lvl="4" algn="ctr" rtl="0">
              <a:spcBef>
                <a:spcPts val="0"/>
              </a:spcBef>
              <a:spcAft>
                <a:spcPts val="0"/>
              </a:spcAft>
              <a:buClr>
                <a:schemeClr val="accent5"/>
              </a:buClr>
              <a:buSzPts val="13000"/>
              <a:buNone/>
              <a:defRPr sz="13000">
                <a:solidFill>
                  <a:schemeClr val="accent5"/>
                </a:solidFill>
              </a:defRPr>
            </a:lvl5pPr>
            <a:lvl6pPr lvl="5" algn="ctr" rtl="0">
              <a:spcBef>
                <a:spcPts val="0"/>
              </a:spcBef>
              <a:spcAft>
                <a:spcPts val="0"/>
              </a:spcAft>
              <a:buClr>
                <a:schemeClr val="accent5"/>
              </a:buClr>
              <a:buSzPts val="13000"/>
              <a:buNone/>
              <a:defRPr sz="13000">
                <a:solidFill>
                  <a:schemeClr val="accent5"/>
                </a:solidFill>
              </a:defRPr>
            </a:lvl6pPr>
            <a:lvl7pPr lvl="6" algn="ctr" rtl="0">
              <a:spcBef>
                <a:spcPts val="0"/>
              </a:spcBef>
              <a:spcAft>
                <a:spcPts val="0"/>
              </a:spcAft>
              <a:buClr>
                <a:schemeClr val="accent5"/>
              </a:buClr>
              <a:buSzPts val="13000"/>
              <a:buNone/>
              <a:defRPr sz="13000">
                <a:solidFill>
                  <a:schemeClr val="accent5"/>
                </a:solidFill>
              </a:defRPr>
            </a:lvl7pPr>
            <a:lvl8pPr lvl="7" algn="ctr" rtl="0">
              <a:spcBef>
                <a:spcPts val="0"/>
              </a:spcBef>
              <a:spcAft>
                <a:spcPts val="0"/>
              </a:spcAft>
              <a:buClr>
                <a:schemeClr val="accent5"/>
              </a:buClr>
              <a:buSzPts val="13000"/>
              <a:buNone/>
              <a:defRPr sz="13000">
                <a:solidFill>
                  <a:schemeClr val="accent5"/>
                </a:solidFill>
              </a:defRPr>
            </a:lvl8pPr>
            <a:lvl9pPr lvl="8" algn="ctr" rtl="0">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2100"/>
              <a:buNone/>
              <a:defRPr sz="2100">
                <a:solidFill>
                  <a:schemeClr val="accent5"/>
                </a:solidFill>
              </a:defRPr>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rtl="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Roboto"/>
                <a:ea typeface="Roboto"/>
                <a:cs typeface="Roboto"/>
                <a:sym typeface="Roboto"/>
              </a:defRPr>
            </a:lvl1pPr>
            <a:lvl2pPr lvl="1" algn="r" rtl="0">
              <a:buNone/>
              <a:defRPr sz="1000">
                <a:solidFill>
                  <a:schemeClr val="dk1"/>
                </a:solidFill>
                <a:latin typeface="Roboto"/>
                <a:ea typeface="Roboto"/>
                <a:cs typeface="Roboto"/>
                <a:sym typeface="Roboto"/>
              </a:defRPr>
            </a:lvl2pPr>
            <a:lvl3pPr lvl="2" algn="r" rtl="0">
              <a:buNone/>
              <a:defRPr sz="1000">
                <a:solidFill>
                  <a:schemeClr val="dk1"/>
                </a:solidFill>
                <a:latin typeface="Roboto"/>
                <a:ea typeface="Roboto"/>
                <a:cs typeface="Roboto"/>
                <a:sym typeface="Roboto"/>
              </a:defRPr>
            </a:lvl3pPr>
            <a:lvl4pPr lvl="3" algn="r" rtl="0">
              <a:buNone/>
              <a:defRPr sz="1000">
                <a:solidFill>
                  <a:schemeClr val="dk1"/>
                </a:solidFill>
                <a:latin typeface="Roboto"/>
                <a:ea typeface="Roboto"/>
                <a:cs typeface="Roboto"/>
                <a:sym typeface="Roboto"/>
              </a:defRPr>
            </a:lvl4pPr>
            <a:lvl5pPr lvl="4" algn="r" rtl="0">
              <a:buNone/>
              <a:defRPr sz="1000">
                <a:solidFill>
                  <a:schemeClr val="dk1"/>
                </a:solidFill>
                <a:latin typeface="Roboto"/>
                <a:ea typeface="Roboto"/>
                <a:cs typeface="Roboto"/>
                <a:sym typeface="Roboto"/>
              </a:defRPr>
            </a:lvl5pPr>
            <a:lvl6pPr lvl="5" algn="r" rtl="0">
              <a:buNone/>
              <a:defRPr sz="1000">
                <a:solidFill>
                  <a:schemeClr val="dk1"/>
                </a:solidFill>
                <a:latin typeface="Roboto"/>
                <a:ea typeface="Roboto"/>
                <a:cs typeface="Roboto"/>
                <a:sym typeface="Roboto"/>
              </a:defRPr>
            </a:lvl6pPr>
            <a:lvl7pPr lvl="6" algn="r" rtl="0">
              <a:buNone/>
              <a:defRPr sz="1000">
                <a:solidFill>
                  <a:schemeClr val="dk1"/>
                </a:solidFill>
                <a:latin typeface="Roboto"/>
                <a:ea typeface="Roboto"/>
                <a:cs typeface="Roboto"/>
                <a:sym typeface="Roboto"/>
              </a:defRPr>
            </a:lvl7pPr>
            <a:lvl8pPr lvl="7" algn="r" rtl="0">
              <a:buNone/>
              <a:defRPr sz="1000">
                <a:solidFill>
                  <a:schemeClr val="dk1"/>
                </a:solidFill>
                <a:latin typeface="Roboto"/>
                <a:ea typeface="Roboto"/>
                <a:cs typeface="Roboto"/>
                <a:sym typeface="Roboto"/>
              </a:defRPr>
            </a:lvl8pPr>
            <a:lvl9pPr lvl="8" algn="r" rtl="0">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t>Volcano Plot for Metabolomics Data</a:t>
            </a:r>
            <a:endParaRPr/>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t>Ke Xu</a:t>
            </a:r>
            <a:endParaRPr/>
          </a:p>
          <a:p>
            <a:pPr marL="0" lvl="0" indent="0" algn="ctr" rtl="0">
              <a:spcBef>
                <a:spcPts val="0"/>
              </a:spcBef>
              <a:spcAft>
                <a:spcPts val="0"/>
              </a:spcAft>
              <a:buNone/>
            </a:pPr>
            <a:r>
              <a:rPr lang="zh-CN"/>
              <a:t>10/06/2020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dirty="0"/>
              <a:t>Volcano Plot</a:t>
            </a:r>
            <a:endParaRPr dirty="0"/>
          </a:p>
        </p:txBody>
      </p:sp>
      <p:sp>
        <p:nvSpPr>
          <p:cNvPr id="148" name="Google Shape;148;p23"/>
          <p:cNvSpPr txBox="1">
            <a:spLocks noGrp="1"/>
          </p:cNvSpPr>
          <p:nvPr>
            <p:ph type="body" idx="1"/>
          </p:nvPr>
        </p:nvSpPr>
        <p:spPr>
          <a:xfrm>
            <a:off x="387900" y="1489825"/>
            <a:ext cx="25764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t>Add grouping column</a:t>
            </a:r>
            <a:endParaRPr dirty="0"/>
          </a:p>
          <a:p>
            <a:pPr marL="0" lvl="0" indent="0" algn="l" rtl="0">
              <a:spcBef>
                <a:spcPts val="1600"/>
              </a:spcBef>
              <a:spcAft>
                <a:spcPts val="0"/>
              </a:spcAft>
              <a:buNone/>
            </a:pPr>
            <a:r>
              <a:rPr lang="en-US" altLang="zh-CN" dirty="0"/>
              <a:t>Significant</a:t>
            </a:r>
            <a:r>
              <a:rPr lang="zh-CN" altLang="en-US" dirty="0"/>
              <a:t> </a:t>
            </a:r>
            <a:r>
              <a:rPr lang="en-US" altLang="zh-CN" dirty="0"/>
              <a:t>level</a:t>
            </a:r>
            <a:r>
              <a:rPr lang="zh-CN" altLang="en-US" dirty="0"/>
              <a:t> </a:t>
            </a:r>
            <a:r>
              <a:rPr lang="en-US" altLang="zh-CN" dirty="0"/>
              <a:t>=</a:t>
            </a:r>
            <a:r>
              <a:rPr lang="zh-CN" altLang="en-US" dirty="0"/>
              <a:t> </a:t>
            </a:r>
            <a:r>
              <a:rPr lang="en-US" altLang="zh-CN" dirty="0"/>
              <a:t>0.01</a:t>
            </a:r>
          </a:p>
          <a:p>
            <a:pPr marL="0" lvl="0" indent="0" algn="l" rtl="0">
              <a:spcBef>
                <a:spcPts val="1600"/>
              </a:spcBef>
              <a:spcAft>
                <a:spcPts val="0"/>
              </a:spcAft>
              <a:buNone/>
            </a:pPr>
            <a:r>
              <a:rPr lang="zh-CN" dirty="0"/>
              <a:t>FDR &lt; 0.01 Significant</a:t>
            </a:r>
            <a:endParaRPr dirty="0"/>
          </a:p>
          <a:p>
            <a:pPr marL="0" lvl="0" indent="0" algn="l" rtl="0">
              <a:spcBef>
                <a:spcPts val="1600"/>
              </a:spcBef>
              <a:spcAft>
                <a:spcPts val="1600"/>
              </a:spcAft>
              <a:buNone/>
            </a:pPr>
            <a:r>
              <a:rPr lang="zh-CN" dirty="0"/>
              <a:t>Fold &gt; 1.5 FoldChange</a:t>
            </a:r>
            <a:endParaRPr dirty="0"/>
          </a:p>
        </p:txBody>
      </p:sp>
      <p:pic>
        <p:nvPicPr>
          <p:cNvPr id="2" name="Picture 1">
            <a:extLst>
              <a:ext uri="{FF2B5EF4-FFF2-40B4-BE49-F238E27FC236}">
                <a16:creationId xmlns:a16="http://schemas.microsoft.com/office/drawing/2014/main" id="{65FD4432-2E0F-5D42-ACE7-E5871B13085C}"/>
              </a:ext>
            </a:extLst>
          </p:cNvPr>
          <p:cNvPicPr>
            <a:picLocks noChangeAspect="1"/>
          </p:cNvPicPr>
          <p:nvPr/>
        </p:nvPicPr>
        <p:blipFill>
          <a:blip r:embed="rId3"/>
          <a:stretch>
            <a:fillRect/>
          </a:stretch>
        </p:blipFill>
        <p:spPr>
          <a:xfrm>
            <a:off x="2964300" y="1489825"/>
            <a:ext cx="5914920" cy="3365025"/>
          </a:xfrm>
          <a:prstGeom prst="rect">
            <a:avLst/>
          </a:prstGeom>
        </p:spPr>
      </p:pic>
      <p:sp>
        <p:nvSpPr>
          <p:cNvPr id="7" name="Google Shape;129;p21">
            <a:extLst>
              <a:ext uri="{FF2B5EF4-FFF2-40B4-BE49-F238E27FC236}">
                <a16:creationId xmlns:a16="http://schemas.microsoft.com/office/drawing/2014/main" id="{0459C424-E6C0-6C4A-B5B9-C5E02F4837C7}"/>
              </a:ext>
            </a:extLst>
          </p:cNvPr>
          <p:cNvSpPr/>
          <p:nvPr/>
        </p:nvSpPr>
        <p:spPr>
          <a:xfrm>
            <a:off x="2964300" y="1489824"/>
            <a:ext cx="2737760" cy="546009"/>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lvl="0"/>
            <a:r>
              <a:rPr lang="en-US" altLang="zh-CN" dirty="0"/>
              <a:t>Volcano Plot</a:t>
            </a:r>
            <a:endParaRPr dirty="0"/>
          </a:p>
        </p:txBody>
      </p:sp>
      <p:sp>
        <p:nvSpPr>
          <p:cNvPr id="155" name="Google Shape;155;p2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ltLang="zh-CN" dirty="0"/>
              <a:t>ggplot2</a:t>
            </a:r>
          </a:p>
          <a:p>
            <a:pPr marL="0" lvl="0" indent="0" algn="l" rtl="0">
              <a:spcBef>
                <a:spcPts val="0"/>
              </a:spcBef>
              <a:spcAft>
                <a:spcPts val="1600"/>
              </a:spcAft>
              <a:buNone/>
            </a:pPr>
            <a:r>
              <a:rPr lang="zh-CN" dirty="0"/>
              <a:t>Volcano plot </a:t>
            </a:r>
            <a:endParaRPr dirty="0"/>
          </a:p>
        </p:txBody>
      </p:sp>
      <p:pic>
        <p:nvPicPr>
          <p:cNvPr id="3" name="Picture 2">
            <a:extLst>
              <a:ext uri="{FF2B5EF4-FFF2-40B4-BE49-F238E27FC236}">
                <a16:creationId xmlns:a16="http://schemas.microsoft.com/office/drawing/2014/main" id="{AD81FDBD-6AAB-484C-95CC-03B49E6B06B8}"/>
              </a:ext>
            </a:extLst>
          </p:cNvPr>
          <p:cNvPicPr>
            <a:picLocks noChangeAspect="1"/>
          </p:cNvPicPr>
          <p:nvPr/>
        </p:nvPicPr>
        <p:blipFill>
          <a:blip r:embed="rId3"/>
          <a:stretch>
            <a:fillRect/>
          </a:stretch>
        </p:blipFill>
        <p:spPr>
          <a:xfrm>
            <a:off x="2987015" y="947586"/>
            <a:ext cx="4138403" cy="383768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2" name="Picture 1">
            <a:extLst>
              <a:ext uri="{FF2B5EF4-FFF2-40B4-BE49-F238E27FC236}">
                <a16:creationId xmlns:a16="http://schemas.microsoft.com/office/drawing/2014/main" id="{15E901AD-1A2D-B14F-B9D9-B5578ADBF9C1}"/>
              </a:ext>
            </a:extLst>
          </p:cNvPr>
          <p:cNvPicPr>
            <a:picLocks noChangeAspect="1"/>
          </p:cNvPicPr>
          <p:nvPr/>
        </p:nvPicPr>
        <p:blipFill>
          <a:blip r:embed="rId3"/>
          <a:stretch>
            <a:fillRect/>
          </a:stretch>
        </p:blipFill>
        <p:spPr>
          <a:xfrm>
            <a:off x="1695570" y="940639"/>
            <a:ext cx="5489307" cy="3935349"/>
          </a:xfrm>
          <a:prstGeom prst="rect">
            <a:avLst/>
          </a:prstGeom>
        </p:spPr>
      </p:pic>
      <p:sp>
        <p:nvSpPr>
          <p:cNvPr id="126" name="Google Shape;126;p2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t>Volcano Plot</a:t>
            </a:r>
            <a:endParaRPr/>
          </a:p>
        </p:txBody>
      </p:sp>
      <p:sp>
        <p:nvSpPr>
          <p:cNvPr id="127" name="Google Shape;127;p21"/>
          <p:cNvSpPr txBox="1">
            <a:spLocks noGrp="1"/>
          </p:cNvSpPr>
          <p:nvPr>
            <p:ph type="body" idx="1"/>
          </p:nvPr>
        </p:nvSpPr>
        <p:spPr>
          <a:xfrm>
            <a:off x="387900" y="1489824"/>
            <a:ext cx="2864258" cy="30789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endParaRPr dirty="0"/>
          </a:p>
        </p:txBody>
      </p:sp>
      <p:sp>
        <p:nvSpPr>
          <p:cNvPr id="133" name="Google Shape;133;p21"/>
          <p:cNvSpPr/>
          <p:nvPr/>
        </p:nvSpPr>
        <p:spPr>
          <a:xfrm>
            <a:off x="2182483" y="4075982"/>
            <a:ext cx="278400" cy="242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9;p21">
            <a:extLst>
              <a:ext uri="{FF2B5EF4-FFF2-40B4-BE49-F238E27FC236}">
                <a16:creationId xmlns:a16="http://schemas.microsoft.com/office/drawing/2014/main" id="{1993CE16-1A29-CF4B-AC49-08BBD30647B3}"/>
              </a:ext>
            </a:extLst>
          </p:cNvPr>
          <p:cNvSpPr/>
          <p:nvPr/>
        </p:nvSpPr>
        <p:spPr>
          <a:xfrm>
            <a:off x="2024758" y="3029274"/>
            <a:ext cx="2236691" cy="1293597"/>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9;p21">
            <a:extLst>
              <a:ext uri="{FF2B5EF4-FFF2-40B4-BE49-F238E27FC236}">
                <a16:creationId xmlns:a16="http://schemas.microsoft.com/office/drawing/2014/main" id="{7AB1DB33-CE01-A64E-AFCC-4C9CAD7A92AA}"/>
              </a:ext>
            </a:extLst>
          </p:cNvPr>
          <p:cNvSpPr/>
          <p:nvPr/>
        </p:nvSpPr>
        <p:spPr>
          <a:xfrm>
            <a:off x="5302454" y="3559898"/>
            <a:ext cx="416517" cy="470701"/>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dirty="0"/>
              <a:t>Volcano Plot</a:t>
            </a:r>
            <a:endParaRPr dirty="0"/>
          </a:p>
        </p:txBody>
      </p:sp>
      <p:sp>
        <p:nvSpPr>
          <p:cNvPr id="139" name="Google Shape;139;p22"/>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t>Check outliers</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140" name="Google Shape;140;p22"/>
          <p:cNvPicPr preferRelativeResize="0"/>
          <p:nvPr/>
        </p:nvPicPr>
        <p:blipFill>
          <a:blip r:embed="rId3">
            <a:alphaModFix/>
          </a:blip>
          <a:stretch>
            <a:fillRect/>
          </a:stretch>
        </p:blipFill>
        <p:spPr>
          <a:xfrm>
            <a:off x="2299438" y="1238575"/>
            <a:ext cx="5915025" cy="3581400"/>
          </a:xfrm>
          <a:prstGeom prst="rect">
            <a:avLst/>
          </a:prstGeom>
          <a:noFill/>
          <a:ln>
            <a:noFill/>
          </a:ln>
        </p:spPr>
      </p:pic>
      <p:sp>
        <p:nvSpPr>
          <p:cNvPr id="141" name="Google Shape;141;p22"/>
          <p:cNvSpPr/>
          <p:nvPr/>
        </p:nvSpPr>
        <p:spPr>
          <a:xfrm>
            <a:off x="2299450" y="2819850"/>
            <a:ext cx="4054200" cy="786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Google Shape;142;p22"/>
          <p:cNvPicPr preferRelativeResize="0"/>
          <p:nvPr/>
        </p:nvPicPr>
        <p:blipFill>
          <a:blip r:embed="rId4">
            <a:alphaModFix/>
          </a:blip>
          <a:stretch>
            <a:fillRect/>
          </a:stretch>
        </p:blipFill>
        <p:spPr>
          <a:xfrm>
            <a:off x="3832650" y="2431225"/>
            <a:ext cx="3704900" cy="388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AE80-49BA-6446-A00F-DAC9D9F75A07}"/>
              </a:ext>
            </a:extLst>
          </p:cNvPr>
          <p:cNvSpPr>
            <a:spLocks noGrp="1"/>
          </p:cNvSpPr>
          <p:nvPr>
            <p:ph type="title"/>
          </p:nvPr>
        </p:nvSpPr>
        <p:spPr/>
        <p:txBody>
          <a:bodyPr/>
          <a:lstStyle/>
          <a:p>
            <a:r>
              <a:rPr lang="en-US" altLang="zh-CN" dirty="0"/>
              <a:t>Volcano Plot</a:t>
            </a:r>
            <a:endParaRPr lang="en-US" dirty="0"/>
          </a:p>
        </p:txBody>
      </p:sp>
      <p:sp>
        <p:nvSpPr>
          <p:cNvPr id="3" name="Text Placeholder 2">
            <a:extLst>
              <a:ext uri="{FF2B5EF4-FFF2-40B4-BE49-F238E27FC236}">
                <a16:creationId xmlns:a16="http://schemas.microsoft.com/office/drawing/2014/main" id="{52CA67D0-1688-924D-8548-799929A098AB}"/>
              </a:ext>
            </a:extLst>
          </p:cNvPr>
          <p:cNvSpPr>
            <a:spLocks noGrp="1"/>
          </p:cNvSpPr>
          <p:nvPr>
            <p:ph type="body" idx="1"/>
          </p:nvPr>
        </p:nvSpPr>
        <p:spPr>
          <a:xfrm>
            <a:off x="258504" y="1403560"/>
            <a:ext cx="8368200" cy="3078900"/>
          </a:xfrm>
        </p:spPr>
        <p:txBody>
          <a:bodyPr/>
          <a:lstStyle/>
          <a:p>
            <a:pPr marL="114300" indent="0">
              <a:buNone/>
            </a:pPr>
            <a:r>
              <a:rPr lang="en-US" altLang="zh-CN" dirty="0"/>
              <a:t>Table</a:t>
            </a:r>
            <a:r>
              <a:rPr lang="zh-CN" altLang="en-US" dirty="0"/>
              <a:t> </a:t>
            </a:r>
            <a:r>
              <a:rPr lang="en-US" altLang="zh-CN" dirty="0"/>
              <a:t>for</a:t>
            </a:r>
            <a:r>
              <a:rPr lang="zh-CN" altLang="en-US" dirty="0"/>
              <a:t> </a:t>
            </a:r>
            <a:r>
              <a:rPr lang="en-US" altLang="zh-CN" dirty="0"/>
              <a:t>outliers</a:t>
            </a:r>
            <a:endParaRPr lang="en-US" dirty="0"/>
          </a:p>
        </p:txBody>
      </p:sp>
      <p:pic>
        <p:nvPicPr>
          <p:cNvPr id="4" name="Picture 3">
            <a:extLst>
              <a:ext uri="{FF2B5EF4-FFF2-40B4-BE49-F238E27FC236}">
                <a16:creationId xmlns:a16="http://schemas.microsoft.com/office/drawing/2014/main" id="{9EA2F32C-5B38-6447-A5EE-FC3B2C482353}"/>
              </a:ext>
            </a:extLst>
          </p:cNvPr>
          <p:cNvPicPr>
            <a:picLocks noChangeAspect="1"/>
          </p:cNvPicPr>
          <p:nvPr/>
        </p:nvPicPr>
        <p:blipFill>
          <a:blip r:embed="rId3"/>
          <a:stretch>
            <a:fillRect/>
          </a:stretch>
        </p:blipFill>
        <p:spPr>
          <a:xfrm>
            <a:off x="2740779" y="1403559"/>
            <a:ext cx="5280273" cy="3078899"/>
          </a:xfrm>
          <a:prstGeom prst="rect">
            <a:avLst/>
          </a:prstGeom>
        </p:spPr>
      </p:pic>
    </p:spTree>
    <p:extLst>
      <p:ext uri="{BB962C8B-B14F-4D97-AF65-F5344CB8AC3E}">
        <p14:creationId xmlns:p14="http://schemas.microsoft.com/office/powerpoint/2010/main" val="170913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t>Volcano Plot</a:t>
            </a:r>
            <a:endParaRPr/>
          </a:p>
        </p:txBody>
      </p:sp>
      <p:sp>
        <p:nvSpPr>
          <p:cNvPr id="139" name="Google Shape;139;p22"/>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After</a:t>
            </a:r>
            <a:r>
              <a:rPr lang="zh-CN" altLang="en-US" dirty="0"/>
              <a:t> </a:t>
            </a:r>
            <a:r>
              <a:rPr lang="en-US" altLang="zh-CN" dirty="0"/>
              <a:t>excluded</a:t>
            </a:r>
            <a:r>
              <a:rPr lang="zh-CN" altLang="en-US" dirty="0"/>
              <a:t> </a:t>
            </a:r>
            <a:r>
              <a:rPr lang="en-US" altLang="zh-CN" dirty="0"/>
              <a:t>outliers</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3" name="Picture 2">
            <a:extLst>
              <a:ext uri="{FF2B5EF4-FFF2-40B4-BE49-F238E27FC236}">
                <a16:creationId xmlns:a16="http://schemas.microsoft.com/office/drawing/2014/main" id="{62852B87-72D4-C04B-B35B-0B10545FB4E0}"/>
              </a:ext>
            </a:extLst>
          </p:cNvPr>
          <p:cNvPicPr>
            <a:picLocks noChangeAspect="1"/>
          </p:cNvPicPr>
          <p:nvPr/>
        </p:nvPicPr>
        <p:blipFill>
          <a:blip r:embed="rId3"/>
          <a:stretch>
            <a:fillRect/>
          </a:stretch>
        </p:blipFill>
        <p:spPr>
          <a:xfrm>
            <a:off x="5345981" y="801075"/>
            <a:ext cx="3327400" cy="2921000"/>
          </a:xfrm>
          <a:prstGeom prst="rect">
            <a:avLst/>
          </a:prstGeom>
        </p:spPr>
      </p:pic>
      <p:cxnSp>
        <p:nvCxnSpPr>
          <p:cNvPr id="9" name="Straight Connector 8">
            <a:extLst>
              <a:ext uri="{FF2B5EF4-FFF2-40B4-BE49-F238E27FC236}">
                <a16:creationId xmlns:a16="http://schemas.microsoft.com/office/drawing/2014/main" id="{B4302AA8-ABCC-F644-A623-7888E410A8E0}"/>
              </a:ext>
            </a:extLst>
          </p:cNvPr>
          <p:cNvCxnSpPr>
            <a:cxnSpLocks/>
          </p:cNvCxnSpPr>
          <p:nvPr/>
        </p:nvCxnSpPr>
        <p:spPr>
          <a:xfrm>
            <a:off x="5932264" y="2528617"/>
            <a:ext cx="85991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05587E54-407F-3643-BF55-C9AADA3FECB0}"/>
              </a:ext>
            </a:extLst>
          </p:cNvPr>
          <p:cNvPicPr>
            <a:picLocks noChangeAspect="1"/>
          </p:cNvPicPr>
          <p:nvPr/>
        </p:nvPicPr>
        <p:blipFill>
          <a:blip r:embed="rId4"/>
          <a:stretch>
            <a:fillRect/>
          </a:stretch>
        </p:blipFill>
        <p:spPr>
          <a:xfrm>
            <a:off x="470619" y="1877082"/>
            <a:ext cx="4074422" cy="2921001"/>
          </a:xfrm>
          <a:prstGeom prst="rect">
            <a:avLst/>
          </a:prstGeom>
        </p:spPr>
      </p:pic>
    </p:spTree>
    <p:extLst>
      <p:ext uri="{BB962C8B-B14F-4D97-AF65-F5344CB8AC3E}">
        <p14:creationId xmlns:p14="http://schemas.microsoft.com/office/powerpoint/2010/main" val="1494161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p:txBody>
      </p:sp>
      <p:sp>
        <p:nvSpPr>
          <p:cNvPr id="139" name="Google Shape;139;p22"/>
          <p:cNvSpPr txBox="1">
            <a:spLocks noGrp="1"/>
          </p:cNvSpPr>
          <p:nvPr>
            <p:ph type="body" idx="1"/>
          </p:nvPr>
        </p:nvSpPr>
        <p:spPr>
          <a:xfrm>
            <a:off x="3614323" y="2134843"/>
            <a:ext cx="1915353" cy="873814"/>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altLang="zh-CN" sz="2800" dirty="0"/>
              <a:t>Thank</a:t>
            </a:r>
            <a:r>
              <a:rPr lang="zh-CN" altLang="en-US" sz="2800" dirty="0"/>
              <a:t> </a:t>
            </a:r>
            <a:r>
              <a:rPr lang="en-US" altLang="zh-CN" sz="2800" dirty="0"/>
              <a:t>you!</a:t>
            </a:r>
            <a:endParaRPr sz="2800" dirty="0"/>
          </a:p>
        </p:txBody>
      </p:sp>
    </p:spTree>
    <p:extLst>
      <p:ext uri="{BB962C8B-B14F-4D97-AF65-F5344CB8AC3E}">
        <p14:creationId xmlns:p14="http://schemas.microsoft.com/office/powerpoint/2010/main" val="2822144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70" name="Google Shape;70;p1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1" name="Google Shape;71;p14"/>
          <p:cNvPicPr preferRelativeResize="0"/>
          <p:nvPr/>
        </p:nvPicPr>
        <p:blipFill>
          <a:blip r:embed="rId3">
            <a:alphaModFix/>
          </a:blip>
          <a:stretch>
            <a:fillRect/>
          </a:stretch>
        </p:blipFill>
        <p:spPr>
          <a:xfrm>
            <a:off x="845175" y="800200"/>
            <a:ext cx="1774750" cy="1476600"/>
          </a:xfrm>
          <a:prstGeom prst="rect">
            <a:avLst/>
          </a:prstGeom>
          <a:noFill/>
          <a:ln>
            <a:noFill/>
          </a:ln>
        </p:spPr>
      </p:pic>
      <p:cxnSp>
        <p:nvCxnSpPr>
          <p:cNvPr id="72" name="Google Shape;72;p14"/>
          <p:cNvCxnSpPr/>
          <p:nvPr/>
        </p:nvCxnSpPr>
        <p:spPr>
          <a:xfrm>
            <a:off x="1920900" y="1969650"/>
            <a:ext cx="29100" cy="916500"/>
          </a:xfrm>
          <a:prstGeom prst="straightConnector1">
            <a:avLst/>
          </a:prstGeom>
          <a:noFill/>
          <a:ln w="19050" cap="flat" cmpd="sng">
            <a:solidFill>
              <a:srgbClr val="FFFFFF"/>
            </a:solidFill>
            <a:prstDash val="solid"/>
            <a:round/>
            <a:headEnd type="none" w="med" len="med"/>
            <a:tailEnd type="triangle" w="med" len="med"/>
          </a:ln>
        </p:spPr>
      </p:cxnSp>
      <p:pic>
        <p:nvPicPr>
          <p:cNvPr id="73" name="Google Shape;73;p14"/>
          <p:cNvPicPr preferRelativeResize="0"/>
          <p:nvPr/>
        </p:nvPicPr>
        <p:blipFill>
          <a:blip r:embed="rId4">
            <a:alphaModFix/>
          </a:blip>
          <a:stretch>
            <a:fillRect/>
          </a:stretch>
        </p:blipFill>
        <p:spPr>
          <a:xfrm>
            <a:off x="560249" y="2981350"/>
            <a:ext cx="2687226" cy="1679525"/>
          </a:xfrm>
          <a:prstGeom prst="rect">
            <a:avLst/>
          </a:prstGeom>
          <a:noFill/>
          <a:ln>
            <a:noFill/>
          </a:ln>
        </p:spPr>
      </p:pic>
      <p:sp>
        <p:nvSpPr>
          <p:cNvPr id="74" name="Google Shape;74;p14"/>
          <p:cNvSpPr txBox="1"/>
          <p:nvPr/>
        </p:nvSpPr>
        <p:spPr>
          <a:xfrm>
            <a:off x="487125" y="2644900"/>
            <a:ext cx="1023900" cy="2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solidFill>
                  <a:schemeClr val="dk1"/>
                </a:solidFill>
                <a:latin typeface="Roboto"/>
                <a:ea typeface="Roboto"/>
                <a:cs typeface="Roboto"/>
                <a:sym typeface="Roboto"/>
              </a:rPr>
              <a:t>Guilin</a:t>
            </a:r>
            <a:endParaRPr>
              <a:latin typeface="Roboto"/>
              <a:ea typeface="Roboto"/>
              <a:cs typeface="Roboto"/>
              <a:sym typeface="Roboto"/>
            </a:endParaRPr>
          </a:p>
        </p:txBody>
      </p:sp>
      <p:cxnSp>
        <p:nvCxnSpPr>
          <p:cNvPr id="75" name="Google Shape;75;p14"/>
          <p:cNvCxnSpPr/>
          <p:nvPr/>
        </p:nvCxnSpPr>
        <p:spPr>
          <a:xfrm>
            <a:off x="2271925" y="1706375"/>
            <a:ext cx="1009200" cy="0"/>
          </a:xfrm>
          <a:prstGeom prst="straightConnector1">
            <a:avLst/>
          </a:prstGeom>
          <a:noFill/>
          <a:ln w="19050" cap="flat" cmpd="sng">
            <a:solidFill>
              <a:srgbClr val="FFFFFF"/>
            </a:solidFill>
            <a:prstDash val="solid"/>
            <a:round/>
            <a:headEnd type="none" w="med" len="med"/>
            <a:tailEnd type="triangle" w="med" len="med"/>
          </a:ln>
        </p:spPr>
      </p:cxnSp>
      <p:sp>
        <p:nvSpPr>
          <p:cNvPr id="76" name="Google Shape;76;p14"/>
          <p:cNvSpPr txBox="1"/>
          <p:nvPr/>
        </p:nvSpPr>
        <p:spPr>
          <a:xfrm>
            <a:off x="3442450" y="155750"/>
            <a:ext cx="3402000" cy="2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solidFill>
                  <a:schemeClr val="dk1"/>
                </a:solidFill>
                <a:latin typeface="Roboto"/>
                <a:ea typeface="Roboto"/>
                <a:cs typeface="Roboto"/>
                <a:sym typeface="Roboto"/>
              </a:rPr>
              <a:t>Shanghai</a:t>
            </a:r>
            <a:endParaRPr sz="1800">
              <a:solidFill>
                <a:schemeClr val="dk1"/>
              </a:solidFill>
              <a:latin typeface="Roboto"/>
              <a:ea typeface="Roboto"/>
              <a:cs typeface="Roboto"/>
              <a:sym typeface="Roboto"/>
            </a:endParaRPr>
          </a:p>
          <a:p>
            <a:pPr marL="0" lvl="0" indent="0" algn="l" rtl="0">
              <a:spcBef>
                <a:spcPts val="0"/>
              </a:spcBef>
              <a:spcAft>
                <a:spcPts val="0"/>
              </a:spcAft>
              <a:buNone/>
            </a:pPr>
            <a:r>
              <a:rPr lang="zh-CN" sz="1800">
                <a:solidFill>
                  <a:schemeClr val="dk1"/>
                </a:solidFill>
                <a:latin typeface="Roboto"/>
                <a:ea typeface="Roboto"/>
                <a:cs typeface="Roboto"/>
                <a:sym typeface="Roboto"/>
              </a:rPr>
              <a:t>University of Shanghai for Science and Technology</a:t>
            </a:r>
            <a:endParaRPr sz="1800">
              <a:solidFill>
                <a:schemeClr val="dk1"/>
              </a:solidFill>
              <a:latin typeface="Roboto"/>
              <a:ea typeface="Roboto"/>
              <a:cs typeface="Roboto"/>
              <a:sym typeface="Roboto"/>
            </a:endParaRPr>
          </a:p>
        </p:txBody>
      </p:sp>
      <p:pic>
        <p:nvPicPr>
          <p:cNvPr id="77" name="Google Shape;77;p14"/>
          <p:cNvPicPr preferRelativeResize="0"/>
          <p:nvPr/>
        </p:nvPicPr>
        <p:blipFill>
          <a:blip r:embed="rId5">
            <a:alphaModFix/>
          </a:blip>
          <a:stretch>
            <a:fillRect/>
          </a:stretch>
        </p:blipFill>
        <p:spPr>
          <a:xfrm>
            <a:off x="3553374" y="1084501"/>
            <a:ext cx="2220418" cy="1476600"/>
          </a:xfrm>
          <a:prstGeom prst="rect">
            <a:avLst/>
          </a:prstGeom>
          <a:noFill/>
          <a:ln>
            <a:noFill/>
          </a:ln>
        </p:spPr>
      </p:pic>
      <p:pic>
        <p:nvPicPr>
          <p:cNvPr id="78" name="Google Shape;78;p14"/>
          <p:cNvPicPr preferRelativeResize="0"/>
          <p:nvPr/>
        </p:nvPicPr>
        <p:blipFill>
          <a:blip r:embed="rId6">
            <a:alphaModFix/>
          </a:blip>
          <a:stretch>
            <a:fillRect/>
          </a:stretch>
        </p:blipFill>
        <p:spPr>
          <a:xfrm>
            <a:off x="3697076" y="3119649"/>
            <a:ext cx="1724326" cy="1761900"/>
          </a:xfrm>
          <a:prstGeom prst="rect">
            <a:avLst/>
          </a:prstGeom>
          <a:noFill/>
          <a:ln>
            <a:noFill/>
          </a:ln>
        </p:spPr>
      </p:pic>
      <p:cxnSp>
        <p:nvCxnSpPr>
          <p:cNvPr id="79" name="Google Shape;79;p14"/>
          <p:cNvCxnSpPr/>
          <p:nvPr/>
        </p:nvCxnSpPr>
        <p:spPr>
          <a:xfrm>
            <a:off x="4715750" y="2653325"/>
            <a:ext cx="3600" cy="374100"/>
          </a:xfrm>
          <a:prstGeom prst="straightConnector1">
            <a:avLst/>
          </a:prstGeom>
          <a:noFill/>
          <a:ln w="19050" cap="flat" cmpd="sng">
            <a:solidFill>
              <a:srgbClr val="FFFFFF"/>
            </a:solidFill>
            <a:prstDash val="solid"/>
            <a:round/>
            <a:headEnd type="none" w="med" len="med"/>
            <a:tailEnd type="triangle" w="med" len="med"/>
          </a:ln>
        </p:spPr>
      </p:cxnSp>
      <p:pic>
        <p:nvPicPr>
          <p:cNvPr id="80" name="Google Shape;80;p14"/>
          <p:cNvPicPr preferRelativeResize="0"/>
          <p:nvPr/>
        </p:nvPicPr>
        <p:blipFill>
          <a:blip r:embed="rId7">
            <a:alphaModFix/>
          </a:blip>
          <a:stretch>
            <a:fillRect/>
          </a:stretch>
        </p:blipFill>
        <p:spPr>
          <a:xfrm>
            <a:off x="5475500" y="3209125"/>
            <a:ext cx="2687225" cy="354735"/>
          </a:xfrm>
          <a:prstGeom prst="rect">
            <a:avLst/>
          </a:prstGeom>
          <a:noFill/>
          <a:ln>
            <a:noFill/>
          </a:ln>
        </p:spPr>
      </p:pic>
      <p:pic>
        <p:nvPicPr>
          <p:cNvPr id="81" name="Google Shape;81;p14"/>
          <p:cNvPicPr preferRelativeResize="0"/>
          <p:nvPr/>
        </p:nvPicPr>
        <p:blipFill>
          <a:blip r:embed="rId8">
            <a:alphaModFix/>
          </a:blip>
          <a:stretch>
            <a:fillRect/>
          </a:stretch>
        </p:blipFill>
        <p:spPr>
          <a:xfrm>
            <a:off x="5475493" y="3784125"/>
            <a:ext cx="3073779" cy="342925"/>
          </a:xfrm>
          <a:prstGeom prst="rect">
            <a:avLst/>
          </a:prstGeom>
          <a:noFill/>
          <a:ln>
            <a:noFill/>
          </a:ln>
        </p:spPr>
      </p:pic>
      <p:pic>
        <p:nvPicPr>
          <p:cNvPr id="82" name="Google Shape;82;p14"/>
          <p:cNvPicPr preferRelativeResize="0"/>
          <p:nvPr/>
        </p:nvPicPr>
        <p:blipFill>
          <a:blip r:embed="rId9">
            <a:alphaModFix/>
          </a:blip>
          <a:stretch>
            <a:fillRect/>
          </a:stretch>
        </p:blipFill>
        <p:spPr>
          <a:xfrm>
            <a:off x="6221600" y="832963"/>
            <a:ext cx="2596850" cy="194765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t>Table of Content</a:t>
            </a:r>
            <a:endParaRPr/>
          </a:p>
        </p:txBody>
      </p:sp>
      <p:sp>
        <p:nvSpPr>
          <p:cNvPr id="88" name="Google Shape;88;p1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zh-CN"/>
              <a:t>Metabolomics</a:t>
            </a:r>
            <a:endParaRPr/>
          </a:p>
          <a:p>
            <a:pPr marL="457200" lvl="0" indent="-342900" algn="l" rtl="0">
              <a:spcBef>
                <a:spcPts val="0"/>
              </a:spcBef>
              <a:spcAft>
                <a:spcPts val="0"/>
              </a:spcAft>
              <a:buSzPts val="1800"/>
              <a:buAutoNum type="arabicPeriod"/>
            </a:pPr>
            <a:r>
              <a:rPr lang="zh-CN"/>
              <a:t>Steps for Volcano Plot</a:t>
            </a:r>
            <a:endParaRPr/>
          </a:p>
          <a:p>
            <a:pPr marL="457200" lvl="0" indent="-342900" algn="l" rtl="0">
              <a:spcBef>
                <a:spcPts val="0"/>
              </a:spcBef>
              <a:spcAft>
                <a:spcPts val="0"/>
              </a:spcAft>
              <a:buSzPts val="1800"/>
              <a:buAutoNum type="arabicPeriod"/>
            </a:pPr>
            <a:r>
              <a:rPr lang="zh-CN"/>
              <a:t>R Codes for RUMP</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t>Metabolomics</a:t>
            </a:r>
            <a:endParaRPr/>
          </a:p>
        </p:txBody>
      </p:sp>
      <p:sp>
        <p:nvSpPr>
          <p:cNvPr id="94" name="Google Shape;94;p1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t>Metabolomics provides a wealth of information about the biochemical status of cells, tissues, and other biological systems. </a:t>
            </a:r>
            <a:endParaRPr dirty="0"/>
          </a:p>
          <a:p>
            <a:pPr marL="457200" lvl="0" indent="-342900" algn="l" rtl="0">
              <a:spcBef>
                <a:spcPts val="1600"/>
              </a:spcBef>
              <a:spcAft>
                <a:spcPts val="0"/>
              </a:spcAft>
              <a:buSzPts val="1800"/>
              <a:buChar char="●"/>
            </a:pPr>
            <a:r>
              <a:rPr lang="zh-CN" dirty="0"/>
              <a:t>Mass spectrometry coupled with gas chromatography (GC-MS)</a:t>
            </a:r>
            <a:endParaRPr dirty="0"/>
          </a:p>
          <a:p>
            <a:pPr marL="457200" lvl="0" indent="-342900" algn="l" rtl="0">
              <a:spcBef>
                <a:spcPts val="0"/>
              </a:spcBef>
              <a:spcAft>
                <a:spcPts val="0"/>
              </a:spcAft>
              <a:buSzPts val="1800"/>
              <a:buChar char="●"/>
            </a:pPr>
            <a:r>
              <a:rPr lang="zh-CN" dirty="0"/>
              <a:t>Liquid chromatography (LC-MS)</a:t>
            </a:r>
            <a:endParaRPr dirty="0"/>
          </a:p>
          <a:p>
            <a:pPr marL="457200" lvl="0" indent="-342900" algn="l" rtl="0">
              <a:spcBef>
                <a:spcPts val="0"/>
              </a:spcBef>
              <a:spcAft>
                <a:spcPts val="0"/>
              </a:spcAft>
              <a:buSzPts val="1800"/>
              <a:buChar char="●"/>
            </a:pPr>
            <a:r>
              <a:rPr lang="zh-CN" dirty="0"/>
              <a:t>Capillary electrophoresis mass spectrometry (CE-MS) </a:t>
            </a:r>
            <a:endParaRPr dirty="0"/>
          </a:p>
          <a:p>
            <a:pPr marL="457200" lvl="0" indent="-342900" algn="l" rtl="0">
              <a:spcBef>
                <a:spcPts val="0"/>
              </a:spcBef>
              <a:spcAft>
                <a:spcPts val="0"/>
              </a:spcAft>
              <a:buSzPts val="1800"/>
              <a:buChar char="●"/>
            </a:pPr>
            <a:r>
              <a:rPr lang="zh-CN" dirty="0"/>
              <a:t>Nuclear magnetic resonance (NMR)</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t>Volcano Plot</a:t>
            </a:r>
            <a:endParaRPr/>
          </a:p>
        </p:txBody>
      </p:sp>
      <p:sp>
        <p:nvSpPr>
          <p:cNvPr id="100" name="Google Shape;100;p1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t>A metabolomics experiment often involves a comparison of two groups (treatment group versus a control). </a:t>
            </a:r>
            <a:endParaRPr dirty="0"/>
          </a:p>
          <a:p>
            <a:pPr marL="0" lvl="0" indent="0" algn="l" rtl="0">
              <a:spcBef>
                <a:spcPts val="1600"/>
              </a:spcBef>
              <a:spcAft>
                <a:spcPts val="0"/>
              </a:spcAft>
              <a:buNone/>
            </a:pPr>
            <a:r>
              <a:rPr lang="zh-CN" dirty="0"/>
              <a:t>Volcano plot is used to identify discriminatory features. </a:t>
            </a:r>
            <a:endParaRPr dirty="0"/>
          </a:p>
          <a:p>
            <a:pPr marL="0" lvl="0" indent="0" algn="l" rtl="0">
              <a:spcBef>
                <a:spcPts val="1600"/>
              </a:spcBef>
              <a:spcAft>
                <a:spcPts val="160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t>Volcano Plot</a:t>
            </a:r>
            <a:endParaRPr/>
          </a:p>
        </p:txBody>
      </p:sp>
      <p:sp>
        <p:nvSpPr>
          <p:cNvPr id="106" name="Google Shape;106;p18"/>
          <p:cNvSpPr txBox="1">
            <a:spLocks noGrp="1"/>
          </p:cNvSpPr>
          <p:nvPr>
            <p:ph type="body" idx="1"/>
          </p:nvPr>
        </p:nvSpPr>
        <p:spPr>
          <a:xfrm>
            <a:off x="4500425" y="1116575"/>
            <a:ext cx="41841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This type of plot displays the fold change differences and the statistical significance for each variable.</a:t>
            </a:r>
            <a:endParaRPr/>
          </a:p>
          <a:p>
            <a:pPr marL="0" lvl="0" indent="0" algn="l" rtl="0">
              <a:spcBef>
                <a:spcPts val="1600"/>
              </a:spcBef>
              <a:spcAft>
                <a:spcPts val="0"/>
              </a:spcAft>
              <a:buNone/>
            </a:pPr>
            <a:r>
              <a:rPr lang="zh-CN"/>
              <a:t>Data points that are far from the origin, i.e., near the top of the plot and to the far left or right, are considered important variables with potentially high biological relevance.</a:t>
            </a:r>
            <a:endParaRPr/>
          </a:p>
          <a:p>
            <a:pPr marL="0" lvl="0" indent="0" algn="l" rtl="0">
              <a:spcBef>
                <a:spcPts val="1600"/>
              </a:spcBef>
              <a:spcAft>
                <a:spcPts val="1600"/>
              </a:spcAft>
              <a:buNone/>
            </a:pPr>
            <a:endParaRPr/>
          </a:p>
        </p:txBody>
      </p:sp>
      <p:pic>
        <p:nvPicPr>
          <p:cNvPr id="107" name="Google Shape;107;p18"/>
          <p:cNvPicPr preferRelativeResize="0"/>
          <p:nvPr/>
        </p:nvPicPr>
        <p:blipFill>
          <a:blip r:embed="rId3">
            <a:alphaModFix/>
          </a:blip>
          <a:stretch>
            <a:fillRect/>
          </a:stretch>
        </p:blipFill>
        <p:spPr>
          <a:xfrm>
            <a:off x="529222" y="1283750"/>
            <a:ext cx="3467624" cy="3491050"/>
          </a:xfrm>
          <a:prstGeom prst="rect">
            <a:avLst/>
          </a:prstGeom>
          <a:noFill/>
          <a:ln>
            <a:noFill/>
          </a:ln>
        </p:spPr>
      </p:pic>
      <p:sp>
        <p:nvSpPr>
          <p:cNvPr id="108" name="Google Shape;108;p18"/>
          <p:cNvSpPr/>
          <p:nvPr/>
        </p:nvSpPr>
        <p:spPr>
          <a:xfrm>
            <a:off x="802725" y="1441825"/>
            <a:ext cx="1165800" cy="2172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2713950" y="1867225"/>
            <a:ext cx="788400" cy="1747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t>Volcano Plot</a:t>
            </a:r>
            <a:endParaRPr/>
          </a:p>
        </p:txBody>
      </p:sp>
      <p:sp>
        <p:nvSpPr>
          <p:cNvPr id="115" name="Google Shape;115;p1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t>Step 1. Calculate the mean of each group (group1mean, group2mean)</a:t>
            </a:r>
            <a:endParaRPr dirty="0"/>
          </a:p>
          <a:p>
            <a:pPr marL="0" lvl="0" indent="0" algn="l" rtl="0">
              <a:spcBef>
                <a:spcPts val="1600"/>
              </a:spcBef>
              <a:spcAft>
                <a:spcPts val="0"/>
              </a:spcAft>
              <a:buNone/>
            </a:pPr>
            <a:r>
              <a:rPr lang="zh-CN" dirty="0"/>
              <a:t>Step 2. FC=group1mean/group2mean, Log</a:t>
            </a:r>
            <a:r>
              <a:rPr lang="zh-CN" baseline="-25000" dirty="0"/>
              <a:t>2</a:t>
            </a:r>
            <a:r>
              <a:rPr lang="zh-CN" dirty="0"/>
              <a:t>FC=Log(FC,2)</a:t>
            </a:r>
            <a:endParaRPr dirty="0"/>
          </a:p>
          <a:p>
            <a:pPr marL="0" lvl="0" indent="0" algn="l" rtl="0">
              <a:spcBef>
                <a:spcPts val="1600"/>
              </a:spcBef>
              <a:spcAft>
                <a:spcPts val="0"/>
              </a:spcAft>
              <a:buNone/>
            </a:pPr>
            <a:r>
              <a:rPr lang="zh-CN" dirty="0"/>
              <a:t>Step 3. Use T.test to calculate the p.value and use a multiple testing correction (Bonferroni correction) for calculating adjusted p.value</a:t>
            </a:r>
            <a:endParaRPr dirty="0"/>
          </a:p>
          <a:p>
            <a:pPr marL="0" lvl="0" indent="0" algn="l" rtl="0">
              <a:spcBef>
                <a:spcPts val="1600"/>
              </a:spcBef>
              <a:spcAft>
                <a:spcPts val="1600"/>
              </a:spcAft>
              <a:buNone/>
            </a:pPr>
            <a:r>
              <a:rPr lang="zh-CN" dirty="0"/>
              <a:t>Step 4. Volcano Plot</a:t>
            </a:r>
            <a:endParaRPr sz="1500" dirty="0">
              <a:solidFill>
                <a:srgbClr val="000000"/>
              </a:solidFill>
              <a:highlight>
                <a:srgbClr val="FFFAD2"/>
              </a:highlight>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dirty="0"/>
              <a:t>Wh</a:t>
            </a:r>
            <a:r>
              <a:rPr lang="en-US" altLang="zh-CN" dirty="0"/>
              <a:t>y</a:t>
            </a:r>
            <a:r>
              <a:rPr lang="zh-CN" altLang="en-US" dirty="0"/>
              <a:t> </a:t>
            </a:r>
            <a:r>
              <a:rPr lang="zh-CN" dirty="0"/>
              <a:t>R</a:t>
            </a:r>
            <a:r>
              <a:rPr lang="en-US" altLang="zh-CN" dirty="0"/>
              <a:t>?</a:t>
            </a:r>
            <a:endParaRPr dirty="0"/>
          </a:p>
        </p:txBody>
      </p:sp>
      <p:sp>
        <p:nvSpPr>
          <p:cNvPr id="121" name="Google Shape;121;p2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CN" dirty="0"/>
              <a:t>R is a software environment for statistical computing, data analysis, and graphics, which has become an essential tool in all areas of bioinformatics research. A major advantage of R over commercial software is that it is open source and free to all users.</a:t>
            </a:r>
            <a:endParaRPr dirty="0"/>
          </a:p>
        </p:txBody>
      </p:sp>
      <p:pic>
        <p:nvPicPr>
          <p:cNvPr id="1026" name="Picture 2" descr="Introduction to R and RStudio">
            <a:extLst>
              <a:ext uri="{FF2B5EF4-FFF2-40B4-BE49-F238E27FC236}">
                <a16:creationId xmlns:a16="http://schemas.microsoft.com/office/drawing/2014/main" id="{0A72832F-E9DF-0647-8574-1E53B1063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9669" y="3088510"/>
            <a:ext cx="1596965" cy="15969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5" name="Picture 4">
            <a:extLst>
              <a:ext uri="{FF2B5EF4-FFF2-40B4-BE49-F238E27FC236}">
                <a16:creationId xmlns:a16="http://schemas.microsoft.com/office/drawing/2014/main" id="{A2E1E081-27BF-4542-B7FE-396C1B03E8A1}"/>
              </a:ext>
            </a:extLst>
          </p:cNvPr>
          <p:cNvPicPr>
            <a:picLocks noChangeAspect="1"/>
          </p:cNvPicPr>
          <p:nvPr/>
        </p:nvPicPr>
        <p:blipFill>
          <a:blip r:embed="rId3"/>
          <a:stretch>
            <a:fillRect/>
          </a:stretch>
        </p:blipFill>
        <p:spPr>
          <a:xfrm>
            <a:off x="3304553" y="3545185"/>
            <a:ext cx="4613979" cy="1416573"/>
          </a:xfrm>
          <a:prstGeom prst="rect">
            <a:avLst/>
          </a:prstGeom>
        </p:spPr>
      </p:pic>
      <p:pic>
        <p:nvPicPr>
          <p:cNvPr id="3" name="Picture 2">
            <a:extLst>
              <a:ext uri="{FF2B5EF4-FFF2-40B4-BE49-F238E27FC236}">
                <a16:creationId xmlns:a16="http://schemas.microsoft.com/office/drawing/2014/main" id="{CB312A11-A7BA-B643-8336-4335B97D2A77}"/>
              </a:ext>
            </a:extLst>
          </p:cNvPr>
          <p:cNvPicPr>
            <a:picLocks noChangeAspect="1"/>
          </p:cNvPicPr>
          <p:nvPr/>
        </p:nvPicPr>
        <p:blipFill>
          <a:blip r:embed="rId4"/>
          <a:stretch>
            <a:fillRect/>
          </a:stretch>
        </p:blipFill>
        <p:spPr>
          <a:xfrm>
            <a:off x="4842014" y="211218"/>
            <a:ext cx="3136900" cy="3263900"/>
          </a:xfrm>
          <a:prstGeom prst="rect">
            <a:avLst/>
          </a:prstGeom>
        </p:spPr>
      </p:pic>
      <p:sp>
        <p:nvSpPr>
          <p:cNvPr id="126" name="Google Shape;126;p2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t>Volcano Plot</a:t>
            </a:r>
            <a:endParaRPr/>
          </a:p>
        </p:txBody>
      </p:sp>
      <p:sp>
        <p:nvSpPr>
          <p:cNvPr id="127" name="Google Shape;127;p21"/>
          <p:cNvSpPr txBox="1">
            <a:spLocks noGrp="1"/>
          </p:cNvSpPr>
          <p:nvPr>
            <p:ph type="body" idx="1"/>
          </p:nvPr>
        </p:nvSpPr>
        <p:spPr>
          <a:xfrm>
            <a:off x="387900" y="1489824"/>
            <a:ext cx="4454114"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t>Data: pos_data_after_blank_subtraction.csv</a:t>
            </a:r>
            <a:endParaRPr lang="en-US" altLang="zh-CN" dirty="0"/>
          </a:p>
          <a:p>
            <a:pPr marL="0" lvl="0" indent="0" algn="l" rtl="0">
              <a:spcBef>
                <a:spcPts val="0"/>
              </a:spcBef>
              <a:spcAft>
                <a:spcPts val="0"/>
              </a:spcAft>
              <a:buNone/>
            </a:pPr>
            <a:r>
              <a:rPr lang="en-US" altLang="zh-CN" dirty="0"/>
              <a:t>Variables:</a:t>
            </a:r>
            <a:r>
              <a:rPr lang="zh-CN" altLang="en-US" dirty="0"/>
              <a:t> </a:t>
            </a:r>
            <a:r>
              <a:rPr lang="en-US" altLang="zh-CN" dirty="0"/>
              <a:t>log2_fold_change.group1.versus.group2,</a:t>
            </a:r>
          </a:p>
          <a:p>
            <a:pPr marL="0" lvl="0" indent="0" algn="l" rtl="0">
              <a:spcBef>
                <a:spcPts val="0"/>
              </a:spcBef>
              <a:spcAft>
                <a:spcPts val="0"/>
              </a:spcAft>
              <a:buNone/>
            </a:pPr>
            <a:r>
              <a:rPr lang="en-US" altLang="zh-CN" dirty="0" err="1"/>
              <a:t>p.value</a:t>
            </a:r>
            <a:r>
              <a:rPr lang="en-US" altLang="zh-CN" dirty="0"/>
              <a:t>,</a:t>
            </a:r>
            <a:r>
              <a:rPr lang="zh-CN" altLang="en-US" dirty="0"/>
              <a:t> </a:t>
            </a:r>
            <a:r>
              <a:rPr lang="en-US" altLang="zh-CN" dirty="0" err="1"/>
              <a:t>adjusted_p_value</a:t>
            </a:r>
            <a:r>
              <a:rPr lang="en-US" altLang="zh-CN" dirty="0"/>
              <a:t>,</a:t>
            </a:r>
            <a:r>
              <a:rPr lang="zh-CN" altLang="en-US" dirty="0"/>
              <a:t> </a:t>
            </a:r>
            <a:r>
              <a:rPr lang="en-US" altLang="zh-CN" dirty="0"/>
              <a:t>and</a:t>
            </a:r>
            <a:r>
              <a:rPr lang="zh-CN" altLang="en-US" dirty="0"/>
              <a:t> </a:t>
            </a:r>
            <a:r>
              <a:rPr lang="en-US" altLang="zh-CN" dirty="0"/>
              <a:t>label.</a:t>
            </a:r>
            <a:endParaRPr dirty="0"/>
          </a:p>
          <a:p>
            <a:pPr marL="0" lvl="0" indent="0" algn="l" rtl="0">
              <a:spcBef>
                <a:spcPts val="1600"/>
              </a:spcBef>
              <a:spcAft>
                <a:spcPts val="1600"/>
              </a:spcAft>
              <a:buNone/>
            </a:pPr>
            <a:endParaRPr dirty="0"/>
          </a:p>
        </p:txBody>
      </p:sp>
      <p:sp>
        <p:nvSpPr>
          <p:cNvPr id="129" name="Google Shape;129;p21"/>
          <p:cNvSpPr/>
          <p:nvPr/>
        </p:nvSpPr>
        <p:spPr>
          <a:xfrm>
            <a:off x="3290996" y="3901132"/>
            <a:ext cx="3505500" cy="180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3290996" y="4213014"/>
            <a:ext cx="3788400" cy="180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3290996" y="4578515"/>
            <a:ext cx="4533162" cy="180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Straight Connector 3">
            <a:extLst>
              <a:ext uri="{FF2B5EF4-FFF2-40B4-BE49-F238E27FC236}">
                <a16:creationId xmlns:a16="http://schemas.microsoft.com/office/drawing/2014/main" id="{028805DB-B798-A84A-A5FE-0BD9FD2DD06C}"/>
              </a:ext>
            </a:extLst>
          </p:cNvPr>
          <p:cNvCxnSpPr>
            <a:cxnSpLocks/>
          </p:cNvCxnSpPr>
          <p:nvPr/>
        </p:nvCxnSpPr>
        <p:spPr>
          <a:xfrm>
            <a:off x="5440561" y="1276708"/>
            <a:ext cx="232321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DED7D53F-45CC-8541-A6B9-FC2783594257}"/>
              </a:ext>
            </a:extLst>
          </p:cNvPr>
          <p:cNvCxnSpPr>
            <a:cxnSpLocks/>
          </p:cNvCxnSpPr>
          <p:nvPr/>
        </p:nvCxnSpPr>
        <p:spPr>
          <a:xfrm>
            <a:off x="5440561" y="1593010"/>
            <a:ext cx="1355935"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3977167-3416-0442-810B-122C8967C61F}"/>
              </a:ext>
            </a:extLst>
          </p:cNvPr>
          <p:cNvCxnSpPr>
            <a:cxnSpLocks/>
          </p:cNvCxnSpPr>
          <p:nvPr/>
        </p:nvCxnSpPr>
        <p:spPr>
          <a:xfrm>
            <a:off x="5440561" y="1920814"/>
            <a:ext cx="85991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3A7809F-0211-364D-B4B5-E6B3BD4489E5}"/>
              </a:ext>
            </a:extLst>
          </p:cNvPr>
          <p:cNvCxnSpPr>
            <a:cxnSpLocks/>
          </p:cNvCxnSpPr>
          <p:nvPr/>
        </p:nvCxnSpPr>
        <p:spPr>
          <a:xfrm>
            <a:off x="5440561" y="963281"/>
            <a:ext cx="232321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Google Shape;130;p21">
            <a:extLst>
              <a:ext uri="{FF2B5EF4-FFF2-40B4-BE49-F238E27FC236}">
                <a16:creationId xmlns:a16="http://schemas.microsoft.com/office/drawing/2014/main" id="{F66B80FF-943D-554D-89EC-A0B43AB6AF97}"/>
              </a:ext>
            </a:extLst>
          </p:cNvPr>
          <p:cNvSpPr/>
          <p:nvPr/>
        </p:nvSpPr>
        <p:spPr>
          <a:xfrm>
            <a:off x="3305377" y="4399918"/>
            <a:ext cx="3788400" cy="180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069756"/>
      </p:ext>
    </p:extLst>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871</TotalTime>
  <Words>357</Words>
  <Application>Microsoft Macintosh PowerPoint</Application>
  <PresentationFormat>On-screen Show (16:9)</PresentationFormat>
  <Paragraphs>51</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Roboto Slab</vt:lpstr>
      <vt:lpstr>Times New Roman</vt:lpstr>
      <vt:lpstr>Roboto</vt:lpstr>
      <vt:lpstr>Arial</vt:lpstr>
      <vt:lpstr>Marina</vt:lpstr>
      <vt:lpstr>Volcano Plot for Metabolomics Data</vt:lpstr>
      <vt:lpstr>PowerPoint Presentation</vt:lpstr>
      <vt:lpstr>Table of Content</vt:lpstr>
      <vt:lpstr>Metabolomics</vt:lpstr>
      <vt:lpstr>Volcano Plot</vt:lpstr>
      <vt:lpstr>Volcano Plot</vt:lpstr>
      <vt:lpstr>Volcano Plot</vt:lpstr>
      <vt:lpstr>Why R?</vt:lpstr>
      <vt:lpstr>Volcano Plot</vt:lpstr>
      <vt:lpstr>Volcano Plot</vt:lpstr>
      <vt:lpstr>Volcano Plot</vt:lpstr>
      <vt:lpstr>Volcano Plot</vt:lpstr>
      <vt:lpstr>Volcano Plot</vt:lpstr>
      <vt:lpstr>Volcano Plot</vt:lpstr>
      <vt:lpstr>Volcano Plot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Volcano Plot for Metabolomics Data</dc:title>
  <cp:lastModifiedBy>Xu,Ke</cp:lastModifiedBy>
  <cp:revision>16</cp:revision>
  <dcterms:modified xsi:type="dcterms:W3CDTF">2020-10-20T19:58:32Z</dcterms:modified>
</cp:coreProperties>
</file>